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23" r:id="rId3"/>
    <p:sldId id="326" r:id="rId4"/>
    <p:sldId id="336" r:id="rId5"/>
    <p:sldId id="327" r:id="rId6"/>
    <p:sldId id="328" r:id="rId7"/>
    <p:sldId id="334" r:id="rId8"/>
    <p:sldId id="325" r:id="rId9"/>
    <p:sldId id="318" r:id="rId10"/>
    <p:sldId id="315" r:id="rId11"/>
    <p:sldId id="320" r:id="rId12"/>
    <p:sldId id="332" r:id="rId13"/>
    <p:sldId id="321" r:id="rId14"/>
    <p:sldId id="322" r:id="rId15"/>
  </p:sldIdLst>
  <p:sldSz cx="9144000" cy="6858000" type="screen4x3"/>
  <p:notesSz cx="6858000" cy="9144000"/>
  <p:defaultTextStyle>
    <a:defPPr>
      <a:defRPr lang="pt-BR"/>
    </a:defPPr>
    <a:lvl1pPr marL="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1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5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B5"/>
    <a:srgbClr val="D3C4B3"/>
    <a:srgbClr val="2A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39" autoAdjust="0"/>
  </p:normalViewPr>
  <p:slideViewPr>
    <p:cSldViewPr>
      <p:cViewPr>
        <p:scale>
          <a:sx n="60" d="100"/>
          <a:sy n="60" d="100"/>
        </p:scale>
        <p:origin x="-165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6064-2036-4038-A534-B8D60976848B}" type="datetimeFigureOut">
              <a:rPr lang="pt-BR" smtClean="0"/>
              <a:t>28/06/2013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F5E7-053B-4C88-82DB-A3140B5EA8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0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1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5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1156F-7635-44D8-9252-092E2D11283A}" type="slidenum">
              <a:rPr lang="pt-BR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pt-BR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1156F-7635-44D8-9252-092E2D11283A}" type="slidenum">
              <a:rPr lang="pt-BR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pt-BR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3622-DBA0-411A-AC25-01571DCC11D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3082-D42E-41EA-80F0-431BD31F524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8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1EFA-34ED-4685-80DA-F1F9503C721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71A2-1003-4CC2-BB87-A10C4D10B0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2915-6EEE-408E-810A-5BFDF68321A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CBB5-2371-42A8-A678-0641F3B839A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8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1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87BF-737E-464A-A753-B87E0CD622F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A6FA-F17D-4F1B-B2B8-56865E6E46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DE18-7A1F-48F4-9E6D-74BFE4A515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A533-D2F1-4E29-B38E-E788EFA0AF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140B-3BA7-41DE-AE5B-26F21FE396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5146-82DB-4222-B024-FFF15EC253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88C8-701E-4AAA-8396-9B672EDAEA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5A8F-DB0F-4DE2-91A2-B1EEA1D3F3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1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69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1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69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E518-0AE0-4A99-85C4-45C4D795F7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AD92-E8E5-4EE2-8C1C-D8BD049CEC3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36CF-F249-493D-93A9-4FBA9CD5DB6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7CC5-DF34-47A4-9852-84F9F89D1A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588B-21DC-4C1D-BD2C-3A3BB48F51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6163-8906-49A4-BB73-BA779DB1703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7" indent="0">
              <a:buNone/>
              <a:defRPr sz="1000"/>
            </a:lvl3pPr>
            <a:lvl4pPr marL="1371401" indent="0">
              <a:buNone/>
              <a:defRPr sz="900"/>
            </a:lvl4pPr>
            <a:lvl5pPr marL="1828535" indent="0">
              <a:buNone/>
              <a:defRPr sz="900"/>
            </a:lvl5pPr>
            <a:lvl6pPr marL="2285669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48F2A-85A6-45FA-9602-2113C0CFC09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EF0F-0C69-461C-B390-1A7D25AE3A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7" indent="0">
              <a:buNone/>
              <a:defRPr sz="2400"/>
            </a:lvl3pPr>
            <a:lvl4pPr marL="1371401" indent="0">
              <a:buNone/>
              <a:defRPr sz="2000"/>
            </a:lvl4pPr>
            <a:lvl5pPr marL="1828535" indent="0">
              <a:buNone/>
              <a:defRPr sz="2000"/>
            </a:lvl5pPr>
            <a:lvl6pPr marL="2285669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7" indent="0">
              <a:buNone/>
              <a:defRPr sz="1000"/>
            </a:lvl3pPr>
            <a:lvl4pPr marL="1371401" indent="0">
              <a:buNone/>
              <a:defRPr sz="900"/>
            </a:lvl4pPr>
            <a:lvl5pPr marL="1828535" indent="0">
              <a:buNone/>
              <a:defRPr sz="900"/>
            </a:lvl5pPr>
            <a:lvl6pPr marL="2285669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5264-F7BF-46C7-B83E-9798C82AB5F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B5AD-6638-4DD5-8E14-7F5F124726B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7B025-F5C6-4177-84B4-8E138551F28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150EA-B257-4730-9292-B689537F3D7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2" indent="-2857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hyperlink" Target="//upload.wikimedia.org/wikipedia/commons/6/63/Latin_America_(orthographic_projection).sv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hyperlink" Target="mailto:Sergio.castro@integracao.gov.br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5"/>
          <p:cNvSpPr txBox="1">
            <a:spLocks/>
          </p:cNvSpPr>
          <p:nvPr/>
        </p:nvSpPr>
        <p:spPr bwMode="auto">
          <a:xfrm>
            <a:off x="231136" y="1052736"/>
            <a:ext cx="8708247" cy="48245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sz="2800" b="1" dirty="0"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Documents and Settings\emerson.santana\Desktop\Graph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96" y="130896"/>
            <a:ext cx="4395744" cy="7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0" y="4652963"/>
            <a:ext cx="8316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316913" y="4652963"/>
            <a:ext cx="827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56471" y="4566126"/>
            <a:ext cx="4373985" cy="70787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algn="r">
              <a:defRPr/>
            </a:pPr>
            <a:r>
              <a:rPr lang="pt-BR" sz="2000" b="1" dirty="0" smtClean="0">
                <a:latin typeface="+mj-lt"/>
              </a:rPr>
              <a:t>Sérgio Duarte de Castro</a:t>
            </a:r>
          </a:p>
          <a:p>
            <a:pPr algn="r">
              <a:defRPr/>
            </a:pPr>
            <a:r>
              <a:rPr lang="pt-BR" sz="2000" dirty="0" smtClean="0">
                <a:latin typeface="+mj-lt"/>
              </a:rPr>
              <a:t>Secretário de Desenvolvimento Regional</a:t>
            </a:r>
            <a:endParaRPr lang="pt-BR" sz="2000" dirty="0">
              <a:latin typeface="+mj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31840" y="1705230"/>
            <a:ext cx="6068878" cy="22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66"/>
                </a:solidFill>
                <a:latin typeface="Arial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9pPr>
          </a:lstStyle>
          <a:p>
            <a:pPr algn="r" eaLnBrk="1" hangingPunct="1"/>
            <a:endParaRPr lang="pt-BR" sz="32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1" hangingPunct="1"/>
            <a:r>
              <a:rPr lang="es-ES" sz="3600" dirty="0">
                <a:solidFill>
                  <a:schemeClr val="tx1"/>
                </a:solidFill>
                <a:latin typeface="+mj-lt"/>
                <a:cs typeface="Arial" charset="0"/>
              </a:rPr>
              <a:t>Red Latinoamericana de desarrollo </a:t>
            </a:r>
            <a:r>
              <a:rPr lang="es-ES" sz="3600" i="1" dirty="0">
                <a:solidFill>
                  <a:schemeClr val="tx1"/>
                </a:solidFill>
                <a:latin typeface="+mj-lt"/>
                <a:cs typeface="Arial" charset="0"/>
              </a:rPr>
              <a:t>regional </a:t>
            </a:r>
            <a:endParaRPr lang="es-ES" sz="3600" i="1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1" hangingPunct="1"/>
            <a:r>
              <a:rPr lang="es-ES" sz="3600" i="1" dirty="0" smtClean="0">
                <a:solidFill>
                  <a:schemeClr val="tx1"/>
                </a:solidFill>
                <a:latin typeface="+mj-lt"/>
                <a:cs typeface="Arial" charset="0"/>
              </a:rPr>
              <a:t>y </a:t>
            </a:r>
            <a:r>
              <a:rPr lang="es-ES" sz="3600" i="1" dirty="0">
                <a:solidFill>
                  <a:schemeClr val="tx1"/>
                </a:solidFill>
                <a:latin typeface="+mj-lt"/>
                <a:cs typeface="Arial" charset="0"/>
              </a:rPr>
              <a:t>territorial</a:t>
            </a:r>
            <a:endParaRPr lang="pt-BR" sz="3600" i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9218" name="Picture 2" descr="Ficheiro:Latin America (orthographic projection)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7" y="1705230"/>
            <a:ext cx="3332752" cy="333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158455" y="6027135"/>
            <a:ext cx="1709687" cy="369320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pt-BR" dirty="0" smtClean="0">
                <a:latin typeface="+mj-lt"/>
              </a:rPr>
              <a:t>Junho de 2013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7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1412776"/>
            <a:ext cx="4176464" cy="490336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t-BR" sz="2400" dirty="0"/>
              <a:t> </a:t>
            </a:r>
            <a:r>
              <a:rPr lang="es-ES" sz="2400" b="1" dirty="0" smtClean="0">
                <a:solidFill>
                  <a:schemeClr val="tx1"/>
                </a:solidFill>
              </a:rPr>
              <a:t>Países </a:t>
            </a:r>
            <a:r>
              <a:rPr lang="es-ES" sz="2400" b="1" dirty="0">
                <a:solidFill>
                  <a:schemeClr val="tx1"/>
                </a:solidFill>
              </a:rPr>
              <a:t>firmantes de la Declaración de Intenciones (21/03/2013):</a:t>
            </a:r>
          </a:p>
          <a:p>
            <a:endParaRPr lang="es-ES" sz="1800" b="1" dirty="0">
              <a:solidFill>
                <a:schemeClr val="tx1"/>
              </a:solidFill>
            </a:endParaRPr>
          </a:p>
          <a:p>
            <a:endParaRPr lang="es-ES" sz="18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ARGENTINA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BOLIVIA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CHILE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COSTA RICA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GUATEMALA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HONDURAS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PARAGUAY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395537" y="1412776"/>
            <a:ext cx="4176463" cy="49033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6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0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3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669" indent="0" algn="ctr" defTabSz="91426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02" indent="0" algn="ctr" defTabSz="91426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36" indent="0" algn="ctr" defTabSz="91426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70" indent="0" algn="ctr" defTabSz="91426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sz="1800" dirty="0" smtClean="0"/>
              <a:t> </a:t>
            </a:r>
            <a:r>
              <a:rPr lang="es-ES" sz="2400" b="1" dirty="0" smtClean="0">
                <a:solidFill>
                  <a:schemeClr val="tx1"/>
                </a:solidFill>
              </a:rPr>
              <a:t>Los </a:t>
            </a:r>
            <a:r>
              <a:rPr lang="es-ES" sz="2400" b="1" dirty="0">
                <a:solidFill>
                  <a:schemeClr val="tx1"/>
                </a:solidFill>
              </a:rPr>
              <a:t>proponentes:</a:t>
            </a:r>
          </a:p>
          <a:p>
            <a:pPr algn="just" defTabSz="914400"/>
            <a:endParaRPr lang="es-ES" sz="1800" b="1" dirty="0" smtClean="0">
              <a:solidFill>
                <a:schemeClr val="tx1"/>
              </a:solidFill>
            </a:endParaRPr>
          </a:p>
          <a:p>
            <a:pPr marL="285750" indent="-285750" algn="just" defTabSz="914400">
              <a:buFont typeface="Wingdings" pitchFamily="2" charset="2"/>
              <a:buChar char="ü"/>
            </a:pPr>
            <a:r>
              <a:rPr lang="es-ES" sz="1800" b="1" dirty="0" smtClean="0">
                <a:solidFill>
                  <a:schemeClr val="tx1"/>
                </a:solidFill>
              </a:rPr>
              <a:t>Ministerio de la </a:t>
            </a:r>
            <a:r>
              <a:rPr lang="es-ES" sz="1800" b="1" dirty="0">
                <a:solidFill>
                  <a:schemeClr val="tx1"/>
                </a:solidFill>
              </a:rPr>
              <a:t>Integración Nacional (MI)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just" defTabSz="914400"/>
            <a:endParaRPr lang="es-ES" sz="800" b="1" dirty="0" smtClean="0">
              <a:solidFill>
                <a:schemeClr val="tx1"/>
              </a:solidFill>
            </a:endParaRPr>
          </a:p>
          <a:p>
            <a:pPr marL="285750" indent="-285750" algn="just" defTabSz="914400">
              <a:buFont typeface="Wingdings" pitchFamily="2" charset="2"/>
              <a:buChar char="ü"/>
            </a:pPr>
            <a:r>
              <a:rPr lang="es-ES" sz="1800" b="1" dirty="0" smtClean="0">
                <a:solidFill>
                  <a:schemeClr val="tx1"/>
                </a:solidFill>
              </a:rPr>
              <a:t>Instituto </a:t>
            </a:r>
            <a:r>
              <a:rPr lang="es-ES" sz="1800" b="1" dirty="0">
                <a:solidFill>
                  <a:schemeClr val="tx1"/>
                </a:solidFill>
              </a:rPr>
              <a:t>de Investigación Económica Aplicada (IPEA</a:t>
            </a:r>
            <a:r>
              <a:rPr lang="es-ES" sz="1800" b="1" dirty="0" smtClean="0">
                <a:solidFill>
                  <a:schemeClr val="tx1"/>
                </a:solidFill>
              </a:rPr>
              <a:t>)</a:t>
            </a:r>
          </a:p>
          <a:p>
            <a:pPr algn="just" defTabSz="914400"/>
            <a:endParaRPr lang="es-ES" sz="800" b="1" dirty="0" smtClean="0">
              <a:solidFill>
                <a:schemeClr val="tx1"/>
              </a:solidFill>
            </a:endParaRPr>
          </a:p>
          <a:p>
            <a:pPr marL="285750" indent="-285750" algn="just" defTabSz="914400">
              <a:buFont typeface="Wingdings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</a:rPr>
              <a:t>Comisión de las Naciones Unidas para América Latina (CEPAL</a:t>
            </a:r>
            <a:r>
              <a:rPr lang="es-ES" sz="1800" b="1" dirty="0" smtClean="0">
                <a:solidFill>
                  <a:schemeClr val="tx1"/>
                </a:solidFill>
              </a:rPr>
              <a:t>)</a:t>
            </a:r>
          </a:p>
          <a:p>
            <a:pPr algn="just" defTabSz="914400"/>
            <a:endParaRPr lang="es-ES" sz="800" b="1" dirty="0">
              <a:solidFill>
                <a:schemeClr val="tx1"/>
              </a:solidFill>
            </a:endParaRPr>
          </a:p>
          <a:p>
            <a:pPr marL="285750" indent="-285750" algn="just" defTabSz="914400">
              <a:buFont typeface="Wingdings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</a:rPr>
              <a:t>Programa Regional para la Cohesión Social en América Latina (</a:t>
            </a:r>
            <a:r>
              <a:rPr lang="es-ES" sz="1800" b="1" dirty="0" err="1">
                <a:solidFill>
                  <a:schemeClr val="tx1"/>
                </a:solidFill>
              </a:rPr>
              <a:t>EuroSocial</a:t>
            </a:r>
            <a:r>
              <a:rPr lang="es-ES" sz="1800" b="1" dirty="0" smtClean="0">
                <a:solidFill>
                  <a:schemeClr val="tx1"/>
                </a:solidFill>
              </a:rPr>
              <a:t>)</a:t>
            </a:r>
          </a:p>
          <a:p>
            <a:pPr algn="just" defTabSz="914400"/>
            <a:endParaRPr lang="es-ES" sz="800" b="1" dirty="0" smtClean="0">
              <a:solidFill>
                <a:schemeClr val="tx1"/>
              </a:solidFill>
            </a:endParaRPr>
          </a:p>
          <a:p>
            <a:pPr marL="285750" indent="-285750" algn="just" defTabSz="914400">
              <a:buFont typeface="Wingdings" pitchFamily="2" charset="2"/>
              <a:buChar char="ü"/>
            </a:pPr>
            <a:r>
              <a:rPr lang="es-ES" sz="1800" b="1" dirty="0" smtClean="0">
                <a:solidFill>
                  <a:schemeClr val="tx1"/>
                </a:solidFill>
              </a:rPr>
              <a:t>Centro </a:t>
            </a:r>
            <a:r>
              <a:rPr lang="es-ES" sz="1800" b="1" dirty="0">
                <a:solidFill>
                  <a:schemeClr val="tx1"/>
                </a:solidFill>
              </a:rPr>
              <a:t>de Desarrollo de la Organización para la Cooperación y el Desarrollo Económico (OCDE</a:t>
            </a:r>
            <a:r>
              <a:rPr lang="es-ES" sz="1800" b="1" dirty="0" smtClean="0">
                <a:solidFill>
                  <a:schemeClr val="tx1"/>
                </a:solidFill>
              </a:rPr>
              <a:t>)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 bwMode="auto">
          <a:xfrm>
            <a:off x="395537" y="467728"/>
            <a:ext cx="8496943" cy="801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>
                <a:cs typeface="Arial" charset="0"/>
              </a:rPr>
              <a:t>Red Latinoamericana de desarrollo regional y territorial</a:t>
            </a:r>
            <a:endParaRPr lang="pt-BR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just"/>
            <a:r>
              <a:rPr lang="en-GB" sz="1200" dirty="0">
                <a:latin typeface="Arial" charset="0"/>
                <a:cs typeface="Arial" charset="0"/>
              </a:rPr>
              <a:t/>
            </a:r>
            <a:br>
              <a:rPr lang="en-GB" sz="1200" dirty="0">
                <a:latin typeface="Arial" charset="0"/>
                <a:cs typeface="Arial" charset="0"/>
              </a:rPr>
            </a:br>
            <a:endParaRPr lang="pt-BR" sz="1200" dirty="0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idx="1"/>
          </p:nvPr>
        </p:nvSpPr>
        <p:spPr bwMode="auto">
          <a:xfrm>
            <a:off x="349188" y="1412776"/>
            <a:ext cx="8543292" cy="4968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rgbClr val="00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395537" y="467728"/>
            <a:ext cx="8496943" cy="801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>
                <a:cs typeface="Arial" charset="0"/>
              </a:rPr>
              <a:t>Red Latinoamericana de desarrollo regional y territorial</a:t>
            </a:r>
            <a:endParaRPr lang="pt-BR" sz="2800" b="1" dirty="0"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95537" y="1268760"/>
            <a:ext cx="827513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342850" indent="-342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2" indent="-2857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5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8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2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6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6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</a:pPr>
            <a:r>
              <a:rPr lang="es-ES" sz="2400" b="1" dirty="0"/>
              <a:t>Bases para el Plan de Trabajo de la Red:</a:t>
            </a:r>
            <a:endParaRPr lang="es-ES" sz="2400" b="1" dirty="0" smtClean="0"/>
          </a:p>
          <a:p>
            <a:pPr marL="0" indent="0" algn="just" defTabSz="914400" eaLnBrk="1" hangingPunct="1">
              <a:buNone/>
            </a:pPr>
            <a:endParaRPr lang="es-ES" sz="900" b="1" dirty="0"/>
          </a:p>
          <a:p>
            <a:pPr algn="just" defTabSz="914400" eaLnBrk="1" hangingPunct="1">
              <a:buFont typeface="Courier New" pitchFamily="49" charset="0"/>
              <a:buChar char="o"/>
            </a:pPr>
            <a:r>
              <a:rPr lang="es-ES" sz="2200" dirty="0"/>
              <a:t>Crear </a:t>
            </a:r>
            <a:r>
              <a:rPr lang="es-ES" sz="2200" dirty="0" smtClean="0"/>
              <a:t>un “</a:t>
            </a:r>
            <a:r>
              <a:rPr lang="es-ES" sz="2200" dirty="0"/>
              <a:t>Observatorio de Políticas Públicas para el Desarrollo </a:t>
            </a:r>
            <a:r>
              <a:rPr lang="es-ES" sz="2200" dirty="0" smtClean="0"/>
              <a:t>Regional</a:t>
            </a:r>
            <a:r>
              <a:rPr lang="es-ES" sz="2200" dirty="0"/>
              <a:t>” con el </a:t>
            </a:r>
            <a:r>
              <a:rPr lang="es-ES" sz="2200" dirty="0" smtClean="0"/>
              <a:t>registro de las políticas, </a:t>
            </a:r>
            <a:r>
              <a:rPr lang="es-ES" sz="2200" dirty="0"/>
              <a:t>programas </a:t>
            </a:r>
            <a:r>
              <a:rPr lang="es-ES" sz="2200" dirty="0" smtClean="0"/>
              <a:t>y </a:t>
            </a:r>
            <a:r>
              <a:rPr lang="es-ES" sz="2200" dirty="0"/>
              <a:t>experiencias en curso para el desarrollo regional </a:t>
            </a:r>
            <a:r>
              <a:rPr lang="es-ES" sz="2200" dirty="0" smtClean="0"/>
              <a:t> y territorial en </a:t>
            </a:r>
            <a:r>
              <a:rPr lang="es-ES" sz="2200" dirty="0"/>
              <a:t>América Latina y el </a:t>
            </a:r>
            <a:r>
              <a:rPr lang="es-ES" sz="2200" dirty="0" smtClean="0"/>
              <a:t>Caribe;</a:t>
            </a:r>
            <a:endParaRPr lang="es-ES" sz="2200" dirty="0"/>
          </a:p>
          <a:p>
            <a:pPr marL="0" indent="0" algn="just" defTabSz="914400" eaLnBrk="1" hangingPunct="1">
              <a:buNone/>
            </a:pPr>
            <a:endParaRPr lang="es-ES" sz="900" dirty="0" smtClean="0"/>
          </a:p>
          <a:p>
            <a:pPr algn="just" defTabSz="914400" eaLnBrk="1" hangingPunct="1">
              <a:buFont typeface="Courier New" pitchFamily="49" charset="0"/>
              <a:buChar char="o"/>
            </a:pPr>
            <a:r>
              <a:rPr lang="es-ES" sz="2200" dirty="0" smtClean="0"/>
              <a:t>Promover eventos para el </a:t>
            </a:r>
            <a:r>
              <a:rPr lang="es-ES" sz="2200" dirty="0"/>
              <a:t>intercambio de conocimientos y experiencias en materia de política de desarrollo regional y </a:t>
            </a:r>
            <a:r>
              <a:rPr lang="es-ES" sz="2200" dirty="0" smtClean="0"/>
              <a:t>territorial de </a:t>
            </a:r>
            <a:r>
              <a:rPr lang="es-ES" sz="2200" dirty="0"/>
              <a:t>los </a:t>
            </a:r>
            <a:r>
              <a:rPr lang="es-ES" sz="2200" dirty="0" smtClean="0"/>
              <a:t>países;</a:t>
            </a:r>
          </a:p>
          <a:p>
            <a:pPr algn="just" defTabSz="914400" eaLnBrk="1" hangingPunct="1">
              <a:buFont typeface="Courier New" pitchFamily="49" charset="0"/>
              <a:buChar char="o"/>
            </a:pPr>
            <a:endParaRPr lang="es-ES" sz="900" dirty="0" smtClean="0"/>
          </a:p>
          <a:p>
            <a:pPr algn="just" defTabSz="914400" eaLnBrk="1" hangingPunct="1">
              <a:buFont typeface="Courier New" pitchFamily="49" charset="0"/>
              <a:buChar char="o"/>
            </a:pPr>
            <a:r>
              <a:rPr lang="es-ES" sz="2200" dirty="0" smtClean="0"/>
              <a:t>Mejorar </a:t>
            </a:r>
            <a:r>
              <a:rPr lang="es-ES" sz="2200" dirty="0"/>
              <a:t>la comparabilidad de las bases de datos e indicadores regionales, para apoyar el seguimiento y la evaluación de los resultados de la aplicación de las políticas regionales en sus respectivos países;</a:t>
            </a:r>
          </a:p>
          <a:p>
            <a:pPr lvl="1"/>
            <a:endParaRPr lang="pt-BR" sz="1600" dirty="0" smtClean="0"/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59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just"/>
            <a:r>
              <a:rPr lang="en-GB" sz="1200" dirty="0">
                <a:latin typeface="Arial" charset="0"/>
                <a:cs typeface="Arial" charset="0"/>
              </a:rPr>
              <a:t/>
            </a:r>
            <a:br>
              <a:rPr lang="en-GB" sz="1200" dirty="0">
                <a:latin typeface="Arial" charset="0"/>
                <a:cs typeface="Arial" charset="0"/>
              </a:rPr>
            </a:br>
            <a:endParaRPr lang="pt-BR" sz="1200" dirty="0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idx="1"/>
          </p:nvPr>
        </p:nvSpPr>
        <p:spPr bwMode="auto">
          <a:xfrm>
            <a:off x="349188" y="1412776"/>
            <a:ext cx="8543292" cy="4968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rgbClr val="00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395537" y="467728"/>
            <a:ext cx="8496943" cy="801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>
                <a:cs typeface="Arial" charset="0"/>
              </a:rPr>
              <a:t>Red Latinoamericana de desarrollo regional y territorial</a:t>
            </a:r>
            <a:endParaRPr lang="pt-BR" sz="2800" b="1" dirty="0"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95537" y="1268760"/>
            <a:ext cx="827513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342850" indent="-342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2" indent="-2857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5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8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2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6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6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</a:pPr>
            <a:r>
              <a:rPr lang="es-ES" sz="2400" b="1" dirty="0"/>
              <a:t>2013 Acciones en curso</a:t>
            </a:r>
            <a:r>
              <a:rPr lang="es-ES" sz="2400" b="1" dirty="0" smtClean="0"/>
              <a:t>:</a:t>
            </a:r>
          </a:p>
          <a:p>
            <a:pPr marL="0" indent="0" algn="just" defTabSz="914400" eaLnBrk="1" hangingPunct="1">
              <a:buNone/>
            </a:pPr>
            <a:endParaRPr lang="es-ES" sz="900" b="1" dirty="0"/>
          </a:p>
          <a:p>
            <a:pPr algn="just" defTabSz="914400" eaLnBrk="1" hangingPunct="1">
              <a:buFont typeface="Courier New" pitchFamily="49" charset="0"/>
              <a:buChar char="o"/>
            </a:pPr>
            <a:r>
              <a:rPr lang="es-ES" sz="2200" dirty="0" smtClean="0"/>
              <a:t>La planificación para llevar a cabo un </a:t>
            </a:r>
            <a:r>
              <a:rPr lang="es-ES" sz="2200" b="1" dirty="0" smtClean="0"/>
              <a:t>Estudio Exploratorio de la Calidad y la Comparabilidad de las Estadísticas Socioeconómicas a Nivel </a:t>
            </a:r>
            <a:r>
              <a:rPr lang="es-ES" sz="2200" b="1" dirty="0" err="1" smtClean="0"/>
              <a:t>Subnacional</a:t>
            </a:r>
            <a:r>
              <a:rPr lang="es-ES" sz="2200" b="1" dirty="0" smtClean="0"/>
              <a:t> en América Latina y el Caribe </a:t>
            </a:r>
            <a:r>
              <a:rPr lang="es-ES" sz="2200" dirty="0" smtClean="0"/>
              <a:t>- Primer inventario de desarrollo económico y social de estadística de los países que se presentarán en el panel Internacional de taller.</a:t>
            </a:r>
          </a:p>
          <a:p>
            <a:pPr marL="399992" lvl="1" indent="0" algn="just" defTabSz="914400" eaLnBrk="1" hangingPunct="1">
              <a:buNone/>
            </a:pPr>
            <a:r>
              <a:rPr lang="es-ES" sz="2200" dirty="0" smtClean="0"/>
              <a:t>Asociación: MI (Brasil), el IICA, ILPES / CEPAL, IPEA, IBGE.</a:t>
            </a:r>
          </a:p>
          <a:p>
            <a:pPr marL="285750" indent="-285750" algn="just" defTabSz="914400" eaLnBrk="1" hangingPunct="1">
              <a:buFont typeface="Courier New" pitchFamily="49" charset="0"/>
              <a:buChar char="o"/>
            </a:pPr>
            <a:endParaRPr lang="es-ES" sz="900" dirty="0"/>
          </a:p>
          <a:p>
            <a:pPr marL="285750" indent="-285750" algn="just" defTabSz="914400" eaLnBrk="1" hangingPunct="1">
              <a:buFont typeface="Courier New" pitchFamily="49" charset="0"/>
              <a:buChar char="o"/>
            </a:pPr>
            <a:r>
              <a:rPr lang="es-ES" sz="2200" dirty="0" smtClean="0"/>
              <a:t>Realización </a:t>
            </a:r>
            <a:r>
              <a:rPr lang="es-ES" sz="2200" dirty="0"/>
              <a:t>de </a:t>
            </a:r>
            <a:r>
              <a:rPr lang="es-ES" sz="2200" b="1" dirty="0"/>
              <a:t>Estudio de las estrategias de la cohesión territorial en América Latina</a:t>
            </a:r>
            <a:r>
              <a:rPr lang="es-ES" sz="2200" dirty="0"/>
              <a:t>  -   Alianza: ILPES / CEPAL, </a:t>
            </a:r>
            <a:r>
              <a:rPr lang="es-ES" sz="2200" dirty="0" err="1"/>
              <a:t>Eurosocial</a:t>
            </a:r>
            <a:endParaRPr lang="pt-BR" sz="2200" dirty="0"/>
          </a:p>
          <a:p>
            <a:pPr marL="399992" lvl="1" indent="0" algn="just" defTabSz="914400" eaLnBrk="1" hangingPunct="1">
              <a:buNone/>
            </a:pPr>
            <a:endParaRPr lang="es-ES" sz="900" dirty="0"/>
          </a:p>
          <a:p>
            <a:pPr algn="just" defTabSz="914400" eaLnBrk="1" hangingPunct="1">
              <a:buFont typeface="Courier New" pitchFamily="49" charset="0"/>
              <a:buChar char="o"/>
            </a:pPr>
            <a:r>
              <a:rPr lang="es-ES" sz="2200" dirty="0"/>
              <a:t>Planificación del </a:t>
            </a:r>
            <a:r>
              <a:rPr lang="es-ES" sz="2200" b="1" dirty="0"/>
              <a:t>"Taller Internacional - Políticas Nacionales </a:t>
            </a:r>
            <a:r>
              <a:rPr lang="es-ES" sz="2200" b="1" dirty="0" smtClean="0"/>
              <a:t>para </a:t>
            </a:r>
            <a:r>
              <a:rPr lang="es-ES" sz="2200" b="1" dirty="0"/>
              <a:t>el Desarrollo Regional en América Latina y el Caribe"</a:t>
            </a:r>
            <a:r>
              <a:rPr lang="es-ES" sz="2200" dirty="0"/>
              <a:t>, lanzamiento oficial. d</a:t>
            </a:r>
            <a:r>
              <a:rPr lang="es-ES" sz="2200" dirty="0" smtClean="0"/>
              <a:t>e la REDEPAN e </a:t>
            </a:r>
            <a:r>
              <a:rPr lang="es-ES" sz="2200" dirty="0"/>
              <a:t>el programa </a:t>
            </a:r>
            <a:r>
              <a:rPr lang="es-ES" sz="2200" dirty="0" smtClean="0"/>
              <a:t>de trabajo  </a:t>
            </a:r>
            <a:r>
              <a:rPr lang="es-ES" sz="2200" dirty="0"/>
              <a:t>de la Red para el año 2014</a:t>
            </a:r>
            <a:r>
              <a:rPr lang="es-ES" sz="2200" dirty="0" smtClean="0"/>
              <a:t>. (Brasilia, </a:t>
            </a:r>
            <a:r>
              <a:rPr lang="es-ES" sz="2200" dirty="0" err="1" smtClean="0"/>
              <a:t>dez</a:t>
            </a:r>
            <a:r>
              <a:rPr lang="es-ES" sz="2200" dirty="0" smtClean="0"/>
              <a:t> 2013)</a:t>
            </a:r>
            <a:endParaRPr lang="es-ES" sz="2200" dirty="0"/>
          </a:p>
          <a:p>
            <a:pPr algn="just" defTabSz="914400" eaLnBrk="1" hangingPunct="1">
              <a:buFont typeface="Courier New" pitchFamily="49" charset="0"/>
              <a:buChar char="o"/>
            </a:pPr>
            <a:endParaRPr lang="es-ES" sz="2000" dirty="0" smtClean="0"/>
          </a:p>
          <a:p>
            <a:pPr lvl="1"/>
            <a:endParaRPr lang="pt-BR" sz="1600" dirty="0" smtClean="0"/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58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just"/>
            <a:r>
              <a:rPr lang="en-GB" sz="1200" dirty="0">
                <a:latin typeface="Arial" charset="0"/>
                <a:cs typeface="Arial" charset="0"/>
              </a:rPr>
              <a:t/>
            </a:r>
            <a:br>
              <a:rPr lang="en-GB" sz="1200" dirty="0">
                <a:latin typeface="Arial" charset="0"/>
                <a:cs typeface="Arial" charset="0"/>
              </a:rPr>
            </a:br>
            <a:endParaRPr lang="pt-BR" sz="1200" dirty="0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idx="1"/>
          </p:nvPr>
        </p:nvSpPr>
        <p:spPr bwMode="auto">
          <a:xfrm>
            <a:off x="349188" y="1412776"/>
            <a:ext cx="8543292" cy="4968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rgbClr val="00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395537" y="467728"/>
            <a:ext cx="8496943" cy="801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>
                <a:cs typeface="Arial" charset="0"/>
              </a:rPr>
              <a:t>Red Latinoamericana de desarrollo regional y territorial</a:t>
            </a:r>
            <a:endParaRPr lang="pt-BR" sz="2800" b="1" dirty="0"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607824" y="1556792"/>
            <a:ext cx="8064896" cy="43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342850" indent="-342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2" indent="-2857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5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8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2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6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6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</a:pPr>
            <a:r>
              <a:rPr lang="es-ES" sz="2400" b="1" dirty="0">
                <a:solidFill>
                  <a:prstClr val="black"/>
                </a:solidFill>
              </a:rPr>
              <a:t>Pasos siguientes:</a:t>
            </a:r>
          </a:p>
          <a:p>
            <a:pPr marL="0" indent="0" algn="just" defTabSz="914400" eaLnBrk="1" hangingPunct="1">
              <a:buNone/>
            </a:pPr>
            <a:r>
              <a:rPr lang="es-ES" sz="2400" dirty="0" smtClean="0">
                <a:solidFill>
                  <a:prstClr val="black"/>
                </a:solidFill>
              </a:rPr>
              <a:t>Creación </a:t>
            </a:r>
            <a:r>
              <a:rPr lang="es-ES" sz="2400" dirty="0">
                <a:solidFill>
                  <a:prstClr val="black"/>
                </a:solidFill>
              </a:rPr>
              <a:t>de </a:t>
            </a:r>
            <a:r>
              <a:rPr lang="es-ES" sz="2400" dirty="0" smtClean="0">
                <a:solidFill>
                  <a:prstClr val="black"/>
                </a:solidFill>
              </a:rPr>
              <a:t>sitio </a:t>
            </a:r>
            <a:r>
              <a:rPr lang="es-ES" sz="2400" dirty="0">
                <a:solidFill>
                  <a:prstClr val="black"/>
                </a:solidFill>
              </a:rPr>
              <a:t>web para albergar </a:t>
            </a:r>
            <a:r>
              <a:rPr lang="es-ES" sz="2400" dirty="0" smtClean="0">
                <a:solidFill>
                  <a:prstClr val="black"/>
                </a:solidFill>
              </a:rPr>
              <a:t>el</a:t>
            </a:r>
            <a:r>
              <a:rPr lang="es-ES" sz="2400" dirty="0"/>
              <a:t> Observatorio de </a:t>
            </a:r>
            <a:r>
              <a:rPr lang="es-ES" sz="2400" dirty="0" smtClean="0"/>
              <a:t>Políticas, una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smtClean="0">
                <a:solidFill>
                  <a:prstClr val="black"/>
                </a:solidFill>
              </a:rPr>
              <a:t>Red </a:t>
            </a:r>
            <a:r>
              <a:rPr lang="es-ES" sz="2400" dirty="0">
                <a:solidFill>
                  <a:prstClr val="black"/>
                </a:solidFill>
              </a:rPr>
              <a:t>Social y </a:t>
            </a:r>
            <a:r>
              <a:rPr lang="es-ES" sz="2400" dirty="0" smtClean="0">
                <a:solidFill>
                  <a:prstClr val="black"/>
                </a:solidFill>
              </a:rPr>
              <a:t>una </a:t>
            </a:r>
            <a:r>
              <a:rPr lang="es-ES" sz="2400" dirty="0">
                <a:solidFill>
                  <a:prstClr val="black"/>
                </a:solidFill>
              </a:rPr>
              <a:t>Biblioteca Virtual</a:t>
            </a:r>
          </a:p>
          <a:p>
            <a:pPr marL="0" indent="0" algn="just" defTabSz="914400" eaLnBrk="1" hangingPunct="1">
              <a:buNone/>
            </a:pPr>
            <a:r>
              <a:rPr lang="es-ES" sz="2400" b="1" dirty="0">
                <a:solidFill>
                  <a:prstClr val="black"/>
                </a:solidFill>
              </a:rPr>
              <a:t>Red ODR:</a:t>
            </a:r>
          </a:p>
          <a:p>
            <a:pPr marL="0" indent="0" algn="just" defTabSz="914400" eaLnBrk="1" hangingPunct="1">
              <a:buNone/>
            </a:pPr>
            <a:r>
              <a:rPr lang="es-ES" sz="2400" dirty="0">
                <a:solidFill>
                  <a:prstClr val="black"/>
                </a:solidFill>
              </a:rPr>
              <a:t>Plataforma </a:t>
            </a:r>
            <a:r>
              <a:rPr lang="es-ES" sz="2400" dirty="0" err="1">
                <a:solidFill>
                  <a:prstClr val="black"/>
                </a:solidFill>
              </a:rPr>
              <a:t>georeferenciada</a:t>
            </a:r>
            <a:r>
              <a:rPr lang="es-ES" sz="2400" dirty="0">
                <a:solidFill>
                  <a:prstClr val="black"/>
                </a:solidFill>
              </a:rPr>
              <a:t> de datos e indicadores sobre la dinámica de los países de la región</a:t>
            </a:r>
            <a:r>
              <a:rPr lang="pt-BR" sz="2200" dirty="0" smtClean="0">
                <a:solidFill>
                  <a:prstClr val="black"/>
                </a:solidFill>
              </a:rPr>
              <a:t> (</a:t>
            </a:r>
            <a:r>
              <a:rPr lang="pt-BR" sz="2200" b="1" kern="0" dirty="0" smtClean="0">
                <a:solidFill>
                  <a:srgbClr val="0070C0"/>
                </a:solidFill>
                <a:latin typeface="Calibri" pitchFamily="34" charset="0"/>
              </a:rPr>
              <a:t>http</a:t>
            </a:r>
            <a:r>
              <a:rPr lang="pt-BR" sz="2200" b="1" kern="0" dirty="0">
                <a:solidFill>
                  <a:srgbClr val="0070C0"/>
                </a:solidFill>
                <a:latin typeface="Calibri" pitchFamily="34" charset="0"/>
              </a:rPr>
              <a:t>://odr.integracao.gov.br</a:t>
            </a:r>
            <a:r>
              <a:rPr lang="pt-BR" sz="2200" b="1" kern="0" dirty="0" smtClean="0">
                <a:solidFill>
                  <a:srgbClr val="0070C0"/>
                </a:solidFill>
                <a:latin typeface="Calibri" pitchFamily="34" charset="0"/>
              </a:rPr>
              <a:t>/)</a:t>
            </a:r>
            <a:endParaRPr lang="pt-BR" sz="2200" b="1" kern="0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 algn="just" defTabSz="914400" eaLnBrk="1" hangingPunct="1">
              <a:buFont typeface="Arial" charset="0"/>
              <a:buNone/>
            </a:pPr>
            <a:endParaRPr lang="pt-BR" sz="2200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ana\Documents\apresentacao secretario\Análise Evolutiva\Análise Evolutiva\BNDES\Tela 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26" y="4403195"/>
            <a:ext cx="4716101" cy="208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03195"/>
            <a:ext cx="3672408" cy="208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5"/>
          <p:cNvSpPr txBox="1">
            <a:spLocks/>
          </p:cNvSpPr>
          <p:nvPr/>
        </p:nvSpPr>
        <p:spPr bwMode="auto">
          <a:xfrm>
            <a:off x="231136" y="1052736"/>
            <a:ext cx="8708247" cy="48245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052" name="Picture 4" descr="D:\Documents and Settings\emerson.santana\Desktop\Graph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96" y="130896"/>
            <a:ext cx="4395744" cy="7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0" y="4652963"/>
            <a:ext cx="8316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316913" y="4652963"/>
            <a:ext cx="827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691680" y="3111067"/>
            <a:ext cx="6048672" cy="2431423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black"/>
                </a:solidFill>
              </a:rPr>
              <a:t>Sérgio Duarte de Castro</a:t>
            </a:r>
          </a:p>
          <a:p>
            <a:pPr algn="ctr">
              <a:defRPr/>
            </a:pPr>
            <a:r>
              <a:rPr lang="pt-BR" sz="2400" dirty="0">
                <a:solidFill>
                  <a:prstClr val="black"/>
                </a:solidFill>
              </a:rPr>
              <a:t>Secretario Nacional de </a:t>
            </a:r>
            <a:r>
              <a:rPr lang="pt-BR" sz="2400" dirty="0" err="1">
                <a:solidFill>
                  <a:prstClr val="black"/>
                </a:solidFill>
              </a:rPr>
              <a:t>Desarrollo</a:t>
            </a:r>
            <a:r>
              <a:rPr lang="pt-BR" sz="2400" dirty="0">
                <a:solidFill>
                  <a:prstClr val="black"/>
                </a:solidFill>
              </a:rPr>
              <a:t> Regional</a:t>
            </a:r>
          </a:p>
          <a:p>
            <a:pPr algn="ctr"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+55 (61) 3414-5419</a:t>
            </a:r>
          </a:p>
          <a:p>
            <a:pPr algn="ctr">
              <a:defRPr/>
            </a:pPr>
            <a:r>
              <a:rPr lang="pt-BR" sz="2400" dirty="0">
                <a:solidFill>
                  <a:prstClr val="black"/>
                </a:solidFill>
                <a:hlinkClick r:id="rId5"/>
              </a:rPr>
              <a:t>s</a:t>
            </a:r>
            <a:r>
              <a:rPr lang="pt-BR" sz="2400" dirty="0" smtClean="0">
                <a:solidFill>
                  <a:prstClr val="black"/>
                </a:solidFill>
                <a:hlinkClick r:id="rId5"/>
              </a:rPr>
              <a:t>ergio.castro@integracao.gov.br</a:t>
            </a:r>
            <a:endParaRPr lang="pt-BR" sz="2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7744" y="2204864"/>
            <a:ext cx="5072042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66"/>
                </a:solidFill>
                <a:latin typeface="Arial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66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sz="4400" b="1">
                <a:solidFill>
                  <a:srgbClr val="006666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 dirty="0" err="1">
                <a:solidFill>
                  <a:prstClr val="black"/>
                </a:solidFill>
                <a:latin typeface="Calibri"/>
                <a:cs typeface="Arial" charset="0"/>
              </a:rPr>
              <a:t>Gracias</a:t>
            </a:r>
            <a:r>
              <a:rPr lang="pt-BR" sz="4000" dirty="0">
                <a:solidFill>
                  <a:prstClr val="black"/>
                </a:solidFill>
                <a:latin typeface="Calibri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048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just"/>
            <a:r>
              <a:rPr lang="en-GB" sz="1200" dirty="0">
                <a:latin typeface="Arial" charset="0"/>
                <a:cs typeface="Arial" charset="0"/>
              </a:rPr>
              <a:t/>
            </a:r>
            <a:br>
              <a:rPr lang="en-GB" sz="1200" dirty="0">
                <a:latin typeface="Arial" charset="0"/>
                <a:cs typeface="Arial" charset="0"/>
              </a:rPr>
            </a:br>
            <a:endParaRPr lang="pt-BR" sz="1200" dirty="0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idx="1"/>
          </p:nvPr>
        </p:nvSpPr>
        <p:spPr bwMode="auto">
          <a:xfrm>
            <a:off x="349188" y="1268760"/>
            <a:ext cx="8543292" cy="51125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rgbClr val="00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395537" y="467728"/>
            <a:ext cx="8496943" cy="6570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b="1" dirty="0">
                <a:cs typeface="Arial" charset="0"/>
              </a:rPr>
              <a:t>Contexto en América Latina y el Caribe</a:t>
            </a:r>
            <a:endParaRPr lang="pt-BR" sz="3200" b="1" dirty="0"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607824" y="1412776"/>
            <a:ext cx="8064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342850" indent="-342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2" indent="-2857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5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8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2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6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6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b="1" dirty="0"/>
              <a:t>Paso histórico: </a:t>
            </a:r>
            <a:r>
              <a:rPr lang="es-ES" sz="2200" dirty="0"/>
              <a:t>el fortalecimiento de los procesos democráticos en los países;</a:t>
            </a:r>
          </a:p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dirty="0" smtClean="0"/>
              <a:t>El </a:t>
            </a:r>
            <a:r>
              <a:rPr lang="es-ES" sz="2200" dirty="0"/>
              <a:t>renovado interés en el </a:t>
            </a:r>
            <a:r>
              <a:rPr lang="es-ES" sz="2200" b="1" dirty="0"/>
              <a:t>fortalecimiento del papel de las políticas estatales y públicas;</a:t>
            </a:r>
          </a:p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b="1" dirty="0"/>
              <a:t>La superación </a:t>
            </a:r>
            <a:r>
              <a:rPr lang="es-ES" sz="2200" dirty="0"/>
              <a:t>de la vista de la planificación a corto plazo;</a:t>
            </a:r>
          </a:p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b="1" dirty="0"/>
              <a:t>La incorporación </a:t>
            </a:r>
            <a:r>
              <a:rPr lang="es-ES" sz="2200" dirty="0"/>
              <a:t>de la perspectiva </a:t>
            </a:r>
            <a:r>
              <a:rPr lang="es-ES" sz="2200" dirty="0" smtClean="0"/>
              <a:t>regional y territorial en </a:t>
            </a:r>
            <a:r>
              <a:rPr lang="es-ES" sz="2200" dirty="0"/>
              <a:t>las políticas de desarrollo </a:t>
            </a:r>
            <a:r>
              <a:rPr lang="es-ES" sz="2200" dirty="0" smtClean="0"/>
              <a:t>;</a:t>
            </a:r>
            <a:endParaRPr lang="es-ES" sz="2200" dirty="0"/>
          </a:p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b="1" dirty="0"/>
              <a:t>Los desafíos </a:t>
            </a:r>
            <a:r>
              <a:rPr lang="es-ES" sz="2200" dirty="0"/>
              <a:t>que enfrentan los países para cumplir con las exigencias de un desarrollo territorial más inclusivo </a:t>
            </a:r>
            <a:r>
              <a:rPr lang="es-ES" sz="2200" dirty="0" smtClean="0"/>
              <a:t>– equidad - </a:t>
            </a:r>
            <a:r>
              <a:rPr lang="es-ES" sz="2200" dirty="0"/>
              <a:t>y promover el fortalecimiento de la capacidad institucional;</a:t>
            </a:r>
          </a:p>
          <a:p>
            <a:pPr algn="just" defTabSz="914400" eaLnBrk="1" hangingPunct="1">
              <a:buFont typeface="Wingdings" pitchFamily="2" charset="2"/>
              <a:buChar char="§"/>
            </a:pPr>
            <a:r>
              <a:rPr lang="es-ES" sz="2200" b="1" dirty="0"/>
              <a:t>Interés </a:t>
            </a:r>
            <a:r>
              <a:rPr lang="es-ES" sz="2200" dirty="0"/>
              <a:t>mostrado en diversos foros internacionales y regionales, incluidas las últimas reuniones: Bogotá (</a:t>
            </a:r>
            <a:r>
              <a:rPr lang="es-ES" sz="2200" dirty="0" err="1"/>
              <a:t>EurosociAL</a:t>
            </a:r>
            <a:r>
              <a:rPr lang="es-ES" sz="2200" dirty="0"/>
              <a:t> septiembre de 2012), Santiago de Chile (CEPAL, noviembre de 2012), </a:t>
            </a:r>
            <a:r>
              <a:rPr lang="es-ES" sz="2200" dirty="0" smtClean="0"/>
              <a:t>Brasilia (CNDR, </a:t>
            </a:r>
            <a:r>
              <a:rPr lang="es-ES" sz="2200" dirty="0" err="1" smtClean="0"/>
              <a:t>março</a:t>
            </a:r>
            <a:r>
              <a:rPr lang="es-ES" sz="2200" dirty="0" smtClean="0"/>
              <a:t> de 2013), Lima </a:t>
            </a:r>
            <a:r>
              <a:rPr lang="es-ES" sz="2200" dirty="0"/>
              <a:t>(</a:t>
            </a:r>
            <a:r>
              <a:rPr lang="es-ES" sz="2200" dirty="0" err="1"/>
              <a:t>Eurosocial</a:t>
            </a:r>
            <a:r>
              <a:rPr lang="es-ES" sz="2200" dirty="0"/>
              <a:t>, mayo de 2013);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957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2403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404664"/>
            <a:ext cx="921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La recuperación del  crecimiento </a:t>
            </a:r>
            <a:r>
              <a:rPr lang="es-ES" sz="2800" dirty="0" smtClean="0"/>
              <a:t>de </a:t>
            </a:r>
            <a:r>
              <a:rPr lang="es-ES" sz="2800" dirty="0"/>
              <a:t>América Latina y el </a:t>
            </a:r>
            <a:r>
              <a:rPr lang="es-ES" sz="2800" dirty="0" smtClean="0"/>
              <a:t>Caribe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781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9436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580038"/>
            <a:ext cx="683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No </a:t>
            </a:r>
            <a:r>
              <a:rPr lang="es-ES" sz="2400" b="1" dirty="0"/>
              <a:t>sólo la </a:t>
            </a:r>
            <a:r>
              <a:rPr lang="es-ES" sz="2400" b="1" dirty="0" smtClean="0"/>
              <a:t>desigualdad social , </a:t>
            </a:r>
            <a:r>
              <a:rPr lang="es-ES" sz="2400" b="1" dirty="0"/>
              <a:t>sino también regional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89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1602"/>
            <a:ext cx="8964488" cy="46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52342" y="430956"/>
            <a:ext cx="7393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 smtClean="0"/>
              <a:t>Procesos </a:t>
            </a:r>
            <a:r>
              <a:rPr lang="es-ES" sz="2800" b="1" i="1" dirty="0"/>
              <a:t>de “convergencia </a:t>
            </a:r>
            <a:r>
              <a:rPr lang="es-ES" sz="2800" b="1" i="1" dirty="0" smtClean="0"/>
              <a:t>inclusiva”  2003-2011</a:t>
            </a:r>
            <a:endParaRPr lang="es-ES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4" y="1196752"/>
            <a:ext cx="8784976" cy="46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7" y="6356176"/>
            <a:ext cx="575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ixaDeTexto 39"/>
          <p:cNvSpPr txBox="1">
            <a:spLocks noChangeArrowheads="1"/>
          </p:cNvSpPr>
          <p:nvPr/>
        </p:nvSpPr>
        <p:spPr bwMode="auto">
          <a:xfrm>
            <a:off x="900113" y="4797425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674" name="CaixaDeTexto 4"/>
          <p:cNvSpPr txBox="1">
            <a:spLocks noChangeArrowheads="1"/>
          </p:cNvSpPr>
          <p:nvPr/>
        </p:nvSpPr>
        <p:spPr bwMode="auto">
          <a:xfrm>
            <a:off x="1701519" y="313492"/>
            <a:ext cx="4472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 err="1">
                <a:solidFill>
                  <a:srgbClr val="003300"/>
                </a:solidFill>
              </a:rPr>
              <a:t>Nuevo</a:t>
            </a:r>
            <a:r>
              <a:rPr lang="pt-BR" sz="2800" b="1" dirty="0">
                <a:solidFill>
                  <a:srgbClr val="003300"/>
                </a:solidFill>
              </a:rPr>
              <a:t> Modelo de </a:t>
            </a:r>
            <a:r>
              <a:rPr lang="pt-BR" sz="2800" b="1" dirty="0" err="1">
                <a:solidFill>
                  <a:srgbClr val="003300"/>
                </a:solidFill>
              </a:rPr>
              <a:t>Desarrollo</a:t>
            </a:r>
            <a:endParaRPr lang="pt-BR" sz="2800" b="1" dirty="0">
              <a:solidFill>
                <a:srgbClr val="0033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712"/>
            <a:ext cx="83518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tângulo 6"/>
          <p:cNvSpPr>
            <a:spLocks noChangeArrowheads="1"/>
          </p:cNvSpPr>
          <p:nvPr/>
        </p:nvSpPr>
        <p:spPr bwMode="auto">
          <a:xfrm>
            <a:off x="395288" y="60213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1">
                <a:solidFill>
                  <a:srgbClr val="002060"/>
                </a:solidFill>
              </a:rPr>
              <a:t>Fonte: IBGE/Contas Nacionais (elaboração Ipea)</a:t>
            </a:r>
          </a:p>
          <a:p>
            <a:r>
              <a:rPr lang="pt-BR" sz="1400" b="1" i="1">
                <a:solidFill>
                  <a:srgbClr val="002060"/>
                </a:solidFill>
              </a:rPr>
              <a:t>*Índice de Gini</a:t>
            </a:r>
            <a:endParaRPr lang="pt-BR" sz="1400" b="1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61466" y="241159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7,5% aa</a:t>
            </a:r>
          </a:p>
          <a:p>
            <a:pPr algn="ctr"/>
            <a:r>
              <a:rPr lang="pt-BR" b="1" dirty="0" smtClean="0"/>
              <a:t>47-80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86933" y="147555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2,5% aa</a:t>
            </a:r>
          </a:p>
          <a:p>
            <a:pPr algn="ctr"/>
            <a:r>
              <a:rPr lang="pt-BR" b="1" dirty="0" smtClean="0"/>
              <a:t>84-03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32240" y="1512945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4,3% aa</a:t>
            </a:r>
          </a:p>
          <a:p>
            <a:pPr algn="ctr"/>
            <a:r>
              <a:rPr lang="pt-BR" b="1" dirty="0" smtClean="0"/>
              <a:t>03-11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669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ixaDeTexto 39"/>
          <p:cNvSpPr txBox="1">
            <a:spLocks noChangeArrowheads="1"/>
          </p:cNvSpPr>
          <p:nvPr/>
        </p:nvSpPr>
        <p:spPr bwMode="auto">
          <a:xfrm>
            <a:off x="900113" y="4797425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674" name="CaixaDeTexto 4"/>
          <p:cNvSpPr txBox="1">
            <a:spLocks noChangeArrowheads="1"/>
          </p:cNvSpPr>
          <p:nvPr/>
        </p:nvSpPr>
        <p:spPr bwMode="auto">
          <a:xfrm>
            <a:off x="1701519" y="313492"/>
            <a:ext cx="4472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 err="1">
                <a:solidFill>
                  <a:srgbClr val="003300"/>
                </a:solidFill>
              </a:rPr>
              <a:t>Nuevo</a:t>
            </a:r>
            <a:r>
              <a:rPr lang="pt-BR" sz="2800" b="1" dirty="0">
                <a:solidFill>
                  <a:srgbClr val="003300"/>
                </a:solidFill>
              </a:rPr>
              <a:t> Modelo de </a:t>
            </a:r>
            <a:r>
              <a:rPr lang="pt-BR" sz="2800" b="1" dirty="0" err="1">
                <a:solidFill>
                  <a:srgbClr val="003300"/>
                </a:solidFill>
              </a:rPr>
              <a:t>Desarrollo</a:t>
            </a:r>
            <a:endParaRPr lang="pt-BR" sz="2800" b="1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46497" cy="53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5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54281" cy="612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just"/>
            <a:r>
              <a:rPr lang="en-GB" sz="1200" dirty="0">
                <a:latin typeface="Arial" charset="0"/>
                <a:cs typeface="Arial" charset="0"/>
              </a:rPr>
              <a:t/>
            </a:r>
            <a:br>
              <a:rPr lang="en-GB" sz="1200" dirty="0">
                <a:latin typeface="Arial" charset="0"/>
                <a:cs typeface="Arial" charset="0"/>
              </a:rPr>
            </a:br>
            <a:endParaRPr lang="pt-BR" sz="1200" dirty="0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idx="1"/>
          </p:nvPr>
        </p:nvSpPr>
        <p:spPr bwMode="auto">
          <a:xfrm>
            <a:off x="349188" y="1412776"/>
            <a:ext cx="8543292" cy="4968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rgbClr val="00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 b="1">
                <a:solidFill>
                  <a:srgbClr val="006666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 algn="just">
              <a:spcAft>
                <a:spcPct val="35000"/>
              </a:spcAft>
              <a:buNone/>
            </a:pPr>
            <a:endParaRPr lang="pt-B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395537" y="467728"/>
            <a:ext cx="8496943" cy="801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200" b="1" dirty="0">
                <a:cs typeface="Arial" charset="0"/>
              </a:rPr>
              <a:t>Red Latinoamericana de desarrollo regional y territorial</a:t>
            </a:r>
            <a:endParaRPr lang="pt-BR" sz="3200" b="1" dirty="0"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95537" y="1844824"/>
            <a:ext cx="36761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342850" indent="-342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2" indent="-2857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5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8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2" indent="-2285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6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6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3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pt-BR" sz="2800" b="1" dirty="0">
                <a:latin typeface="+mj-lt"/>
                <a:cs typeface="Arial" charset="0"/>
              </a:rPr>
              <a:t>Objetivo</a:t>
            </a:r>
          </a:p>
          <a:p>
            <a:pPr marL="361950" indent="0">
              <a:buNone/>
            </a:pPr>
            <a:endParaRPr lang="es-ES" sz="2400" dirty="0" smtClean="0">
              <a:latin typeface="+mj-lt"/>
            </a:endParaRPr>
          </a:p>
          <a:p>
            <a:pPr marL="361950" indent="0">
              <a:buNone/>
            </a:pPr>
            <a:r>
              <a:rPr lang="es-ES" sz="2400" dirty="0" smtClean="0">
                <a:latin typeface="+mj-lt"/>
              </a:rPr>
              <a:t>Espacio </a:t>
            </a:r>
            <a:r>
              <a:rPr lang="es-ES" sz="2400" dirty="0">
                <a:latin typeface="+mj-lt"/>
              </a:rPr>
              <a:t>para el diálogo y el intercambio de experiencias entre los países en materia de políticas de desarrollo regional y territorial</a:t>
            </a:r>
            <a:endParaRPr lang="pt-BR" sz="2400" b="1" u="sng" dirty="0">
              <a:latin typeface="+mj-lt"/>
            </a:endParaRPr>
          </a:p>
          <a:p>
            <a:pPr algn="just" defTabSz="914400" eaLnBrk="1" hangingPunct="1">
              <a:buFont typeface="Wingdings" pitchFamily="2" charset="2"/>
              <a:buChar char="§"/>
            </a:pPr>
            <a:endParaRPr lang="pt-BR" sz="2400" dirty="0"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139952" y="2204864"/>
            <a:ext cx="4948635" cy="2736304"/>
            <a:chOff x="3992617" y="2004340"/>
            <a:chExt cx="4948635" cy="273630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3" t="33836" r="54319" b="25646"/>
            <a:stretch/>
          </p:blipFill>
          <p:spPr bwMode="auto">
            <a:xfrm>
              <a:off x="3992617" y="2004340"/>
              <a:ext cx="4948635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61" t="44006" r="15696" b="39896"/>
            <a:stretch/>
          </p:blipFill>
          <p:spPr bwMode="auto">
            <a:xfrm>
              <a:off x="3992617" y="4018261"/>
              <a:ext cx="1781503" cy="693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1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p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Áp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575</Words>
  <Application>Microsoft Office PowerPoint</Application>
  <PresentationFormat>Apresentação na tela (4:3)</PresentationFormat>
  <Paragraphs>87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1_Tema do Office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 </vt:lpstr>
      <vt:lpstr> </vt:lpstr>
      <vt:lpstr> </vt:lpstr>
      <vt:lpstr>Apresentação do PowerPoint</vt:lpstr>
    </vt:vector>
  </TitlesOfParts>
  <Company>Ministerio da Integracao Nacional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Miguel Toubia</dc:creator>
  <cp:lastModifiedBy>Sergio</cp:lastModifiedBy>
  <cp:revision>128</cp:revision>
  <dcterms:created xsi:type="dcterms:W3CDTF">2012-12-05T18:06:31Z</dcterms:created>
  <dcterms:modified xsi:type="dcterms:W3CDTF">2013-06-28T13:50:59Z</dcterms:modified>
</cp:coreProperties>
</file>